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93" r:id="rId2"/>
  </p:sldMasterIdLst>
  <p:handoutMasterIdLst>
    <p:handoutMasterId r:id="rId37"/>
  </p:handoutMasterIdLst>
  <p:sldIdLst>
    <p:sldId id="303" r:id="rId3"/>
    <p:sldId id="257" r:id="rId4"/>
    <p:sldId id="258" r:id="rId5"/>
    <p:sldId id="259" r:id="rId6"/>
    <p:sldId id="305" r:id="rId7"/>
    <p:sldId id="266" r:id="rId8"/>
    <p:sldId id="268" r:id="rId9"/>
    <p:sldId id="272" r:id="rId10"/>
    <p:sldId id="269" r:id="rId11"/>
    <p:sldId id="270" r:id="rId12"/>
    <p:sldId id="294" r:id="rId13"/>
    <p:sldId id="304" r:id="rId14"/>
    <p:sldId id="295" r:id="rId15"/>
    <p:sldId id="278" r:id="rId16"/>
    <p:sldId id="279" r:id="rId17"/>
    <p:sldId id="280" r:id="rId18"/>
    <p:sldId id="298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302" r:id="rId33"/>
    <p:sldId id="299" r:id="rId34"/>
    <p:sldId id="300" r:id="rId35"/>
    <p:sldId id="301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93DE-F4CC-43D4-B1A4-538AA52F019C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3B89D-03EE-4DDE-9CAF-ED3C27A57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83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43051" y="1344614"/>
            <a:ext cx="84667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6DBC47-1246-4F4A-A4DB-B1BA6FC61FCF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F1D6A-4BAD-480B-972A-FB0A60FA3F5C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4431192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355C-0D75-41EB-B6C7-B82C9D93AD46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C0773-B5E4-4418-93F5-6D9F4B24D4B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185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3767" y="0"/>
            <a:ext cx="9144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3048000" y="0"/>
            <a:ext cx="1016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210984" y="2746375"/>
            <a:ext cx="84667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4498BB-1701-48EF-9F8A-D679CBE5322C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AE36E-75EE-4200-B423-50A84C67EB6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63610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56738-2FC7-416D-9E63-6F6F30DA71CB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4D530-B4B4-40CE-922D-2C9967B1EA61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773710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C8534C-C45D-43F6-8D7D-F8AED6F3E6F6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B818-9609-4E44-8A9A-CE4CBFC34B2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4212216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45916-2828-4C4F-8223-89D7EF7B7742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B19B-58E9-4263-A825-810CBD51B839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685117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552" y="0"/>
            <a:ext cx="1083944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5B7A99-62CD-4124-ADC5-9F8E69E3646A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47BB6-C8F6-4288-8429-87F877AC47F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8078850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DD0E7C-458F-441F-B946-210ECB963A0D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ACE11-62CF-4176-82B5-9575EB86756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597252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defTabSz="914400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529167" y="954089"/>
            <a:ext cx="9144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6671734" y="936625"/>
            <a:ext cx="865717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03B959-4993-40D9-AA39-78E372557954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532B8-A7FD-4AF6-BC53-284DD344392A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42317139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DF03A-1FE0-4FD0-8639-0477F7C2DA37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1899E-A534-4384-B85F-EBF02277E5F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0743770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05CA-D699-458A-8FF0-810D080CAC86}" type="datetimeFigureOut">
              <a:rPr lang="en-US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7BD7-D164-49F4-A281-8DF91545CA7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78966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Arial" charset="0"/>
              </a:defRPr>
            </a:lvl1pPr>
            <a:extLst/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C14DF7DE-DF57-4607-B81C-2F6C74FA1EBA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2/1/2019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Arial" charset="0"/>
              </a:defRPr>
            </a:lvl1pPr>
            <a:extLst/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B5A788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F12D36D1-896A-4179-9EE3-8E1AE022BCA6}" type="slidenum">
              <a:rPr lang="en-US" altLang="id-ID" smtClean="0">
                <a:latin typeface="Arial" panose="020B0604020202020204" pitchFamily="34" charset="0"/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id-ID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2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924" y="0"/>
            <a:ext cx="11301046" cy="2922099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FFFF00"/>
                </a:solidFill>
              </a:rPr>
              <a:t>Selamat PAGI...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Bp/Ibu dosen UAJ yogyAKARTA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1969" y="3906838"/>
            <a:ext cx="9424423" cy="1655762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Selamat berjumpa dengan saya.. Ibu Chris</a:t>
            </a:r>
          </a:p>
          <a:p>
            <a:r>
              <a:rPr lang="id-ID" dirty="0"/>
              <a:t>d</a:t>
            </a:r>
            <a:r>
              <a:rPr lang="id-ID" dirty="0" smtClean="0"/>
              <a:t>alam berbagi tentang:</a:t>
            </a:r>
          </a:p>
          <a:p>
            <a:r>
              <a:rPr lang="id-ID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Pengembangan MODUL sebagai Bahan Ajar....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6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Persyaratan utama </a:t>
            </a:r>
            <a:br>
              <a:rPr lang="id-ID" dirty="0">
                <a:solidFill>
                  <a:schemeClr val="accent5">
                    <a:lumMod val="40000"/>
                    <a:lumOff val="60000"/>
                  </a:schemeClr>
                </a:solidFill>
              </a:rPr>
            </a:br>
            <a:r>
              <a:rPr lang="id-ID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bahan pembelajaran </a:t>
            </a:r>
            <a:r>
              <a:rPr lang="id-ID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(2)</a:t>
            </a:r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9716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Menggunakan media dan metode yang bervariasi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Kutipannya asli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Isinya diperkuat dengan hasil penelitian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/>
              <a:t>Latihannya bervariasi dan sesuai untuk pencapaian tujuan pembelajaran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id-ID" sz="2800" dirty="0" smtClean="0">
                <a:solidFill>
                  <a:srgbClr val="00B0F0"/>
                </a:solidFill>
              </a:rPr>
              <a:t>Tesnya valid dan reliabel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0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Bagaimana Format/sistematika Modul?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357303"/>
          </a:xfrm>
          <a:solidFill>
            <a:srgbClr val="0070C0"/>
          </a:solidFill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d-ID" sz="2800" b="1" dirty="0" smtClean="0">
                <a:solidFill>
                  <a:srgbClr val="FFC000"/>
                </a:solidFill>
              </a:rPr>
              <a:t>Format modul</a:t>
            </a:r>
            <a:r>
              <a:rPr lang="id-ID" sz="2800" dirty="0" smtClean="0"/>
              <a:t> adalah sistematika penyajian materi dan proses belajar mata kuliah yang isinya mencakup: </a:t>
            </a:r>
            <a:r>
              <a:rPr lang="id-ID" sz="2800" dirty="0"/>
              <a:t> </a:t>
            </a:r>
            <a:r>
              <a:rPr lang="id-ID" sz="2800" dirty="0" smtClean="0">
                <a:solidFill>
                  <a:srgbClr val="00B0F0"/>
                </a:solidFill>
              </a:rPr>
              <a:t>Tinjauan Mata Kuliah, </a:t>
            </a:r>
            <a:r>
              <a:rPr lang="id-ID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Sajian materi masing-masing modul</a:t>
            </a:r>
            <a:r>
              <a:rPr lang="id-ID" sz="2800" dirty="0" smtClean="0">
                <a:solidFill>
                  <a:srgbClr val="00B0F0"/>
                </a:solidFill>
              </a:rPr>
              <a:t>. </a:t>
            </a:r>
            <a:r>
              <a:rPr lang="id-ID" sz="2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Daftar Kata-kata sulit (glosarium)</a:t>
            </a:r>
            <a:r>
              <a:rPr lang="id-ID" sz="2800" dirty="0" smtClean="0">
                <a:solidFill>
                  <a:srgbClr val="D41CAD"/>
                </a:solidFill>
              </a:rPr>
              <a:t>, </a:t>
            </a:r>
            <a:r>
              <a:rPr lang="id-ID" sz="2800" dirty="0" smtClean="0"/>
              <a:t>dan </a:t>
            </a:r>
            <a:r>
              <a:rPr lang="id-ID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Daftar Pustaka</a:t>
            </a:r>
            <a:r>
              <a:rPr lang="id-ID" sz="2800" dirty="0" smtClean="0">
                <a:solidFill>
                  <a:srgbClr val="00B0F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id-ID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>
                <a:solidFill>
                  <a:srgbClr val="FF0000"/>
                </a:solidFill>
              </a:rPr>
              <a:t>Sajian materi Modul </a:t>
            </a:r>
            <a:r>
              <a:rPr lang="id-ID" sz="2800" dirty="0" smtClean="0"/>
              <a:t>mencakup: </a:t>
            </a:r>
            <a:r>
              <a:rPr lang="id-ID" sz="2800" dirty="0" smtClean="0">
                <a:solidFill>
                  <a:schemeClr val="tx2">
                    <a:lumMod val="90000"/>
                  </a:schemeClr>
                </a:solidFill>
              </a:rPr>
              <a:t>Pendahuluan</a:t>
            </a:r>
            <a:r>
              <a:rPr lang="id-ID" sz="2800" dirty="0" smtClean="0"/>
              <a:t>, </a:t>
            </a:r>
            <a:r>
              <a:rPr lang="id-ID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Kegiatan Belajar (KB), </a:t>
            </a:r>
            <a:r>
              <a:rPr lang="id-ID" sz="2800" dirty="0" smtClean="0">
                <a:solidFill>
                  <a:srgbClr val="FFFF00"/>
                </a:solidFill>
              </a:rPr>
              <a:t>Rangkuman,</a:t>
            </a:r>
            <a:r>
              <a:rPr lang="id-ID" sz="2800" dirty="0" smtClean="0"/>
              <a:t> </a:t>
            </a:r>
            <a:r>
              <a:rPr lang="id-ID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Tes Formatif setiap KB</a:t>
            </a:r>
            <a:r>
              <a:rPr lang="id-ID" sz="2800" dirty="0" smtClean="0"/>
              <a:t>, dan </a:t>
            </a:r>
            <a:r>
              <a:rPr lang="id-ID" sz="2800" dirty="0" smtClean="0">
                <a:solidFill>
                  <a:schemeClr val="tx2">
                    <a:lumMod val="75000"/>
                  </a:schemeClr>
                </a:solidFill>
              </a:rPr>
              <a:t>Kunci Jawaban Tes Formatif dan Cara Penilaian.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FORMAT MODUL MATA-KULIAH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13795" y="1935921"/>
            <a:ext cx="5106004" cy="4640725"/>
          </a:xfrm>
          <a:solidFill>
            <a:schemeClr val="accent5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id-ID" sz="2600" dirty="0" smtClean="0"/>
              <a:t>TINJAUAN MATA KULIAH</a:t>
            </a:r>
          </a:p>
          <a:p>
            <a:pPr marL="514350" indent="-514350">
              <a:buFont typeface="+mj-lt"/>
              <a:buAutoNum type="romanUcPeriod"/>
            </a:pPr>
            <a:r>
              <a:rPr lang="id-ID" sz="2600" dirty="0" smtClean="0"/>
              <a:t>SAJIAN MATERI MASING-MASING MODUL:</a:t>
            </a: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rgbClr val="ABDAFC">
                    <a:lumMod val="90000"/>
                  </a:srgbClr>
                </a:solidFill>
              </a:rPr>
              <a:t>Pendahuluan</a:t>
            </a:r>
            <a:r>
              <a:rPr lang="id-ID" sz="2600" dirty="0">
                <a:solidFill>
                  <a:prstClr val="white"/>
                </a:solidFill>
              </a:rPr>
              <a:t>, </a:t>
            </a:r>
            <a:endParaRPr lang="id-ID" sz="2600" dirty="0" smtClean="0">
              <a:solidFill>
                <a:prstClr val="white"/>
              </a:solidFill>
            </a:endParaRP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rgbClr val="00B050"/>
                </a:solidFill>
              </a:rPr>
              <a:t>Kegiatan </a:t>
            </a:r>
            <a:r>
              <a:rPr lang="id-ID" sz="2600" dirty="0">
                <a:solidFill>
                  <a:srgbClr val="00B050"/>
                </a:solidFill>
              </a:rPr>
              <a:t>Belajar (</a:t>
            </a:r>
            <a:r>
              <a:rPr lang="id-ID" sz="2600" dirty="0" smtClean="0">
                <a:solidFill>
                  <a:srgbClr val="00B050"/>
                </a:solidFill>
              </a:rPr>
              <a:t>KB 1) dst.</a:t>
            </a: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Tugas/Latihan (dan rambu-rambu jawaban)</a:t>
            </a: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rgbClr val="FFFF00"/>
                </a:solidFill>
              </a:rPr>
              <a:t>Rangkuman</a:t>
            </a:r>
            <a:r>
              <a:rPr lang="id-ID" sz="2600" dirty="0">
                <a:solidFill>
                  <a:srgbClr val="FFFF00"/>
                </a:solidFill>
              </a:rPr>
              <a:t>,</a:t>
            </a:r>
            <a:r>
              <a:rPr lang="id-ID" sz="2600" dirty="0">
                <a:solidFill>
                  <a:prstClr val="white"/>
                </a:solidFill>
              </a:rPr>
              <a:t> </a:t>
            </a:r>
            <a:endParaRPr lang="id-ID" sz="2600" dirty="0" smtClean="0">
              <a:solidFill>
                <a:prstClr val="white"/>
              </a:solidFill>
            </a:endParaRP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rgbClr val="C54F71">
                    <a:lumMod val="60000"/>
                    <a:lumOff val="40000"/>
                  </a:srgbClr>
                </a:solidFill>
              </a:rPr>
              <a:t>Tes </a:t>
            </a:r>
            <a:r>
              <a:rPr lang="id-ID" sz="2600" dirty="0">
                <a:solidFill>
                  <a:srgbClr val="C54F71">
                    <a:lumMod val="60000"/>
                    <a:lumOff val="40000"/>
                  </a:srgbClr>
                </a:solidFill>
              </a:rPr>
              <a:t>Formatif setiap KB</a:t>
            </a:r>
            <a:r>
              <a:rPr lang="id-ID" sz="2600" dirty="0">
                <a:solidFill>
                  <a:prstClr val="white"/>
                </a:solidFill>
              </a:rPr>
              <a:t>, </a:t>
            </a:r>
            <a:endParaRPr lang="id-ID" sz="2600" dirty="0" smtClean="0">
              <a:solidFill>
                <a:prstClr val="white"/>
              </a:solidFill>
            </a:endParaRPr>
          </a:p>
          <a:p>
            <a:pPr marL="809625" lvl="0" indent="-363538">
              <a:buFont typeface="+mj-lt"/>
              <a:buAutoNum type="alphaUcPeriod"/>
            </a:pPr>
            <a:r>
              <a:rPr lang="id-ID" sz="2600" dirty="0" smtClean="0">
                <a:solidFill>
                  <a:srgbClr val="ABDAFC">
                    <a:lumMod val="75000"/>
                  </a:srgbClr>
                </a:solidFill>
              </a:rPr>
              <a:t>Kunci </a:t>
            </a:r>
            <a:r>
              <a:rPr lang="id-ID" sz="2600" dirty="0">
                <a:solidFill>
                  <a:srgbClr val="ABDAFC">
                    <a:lumMod val="75000"/>
                  </a:srgbClr>
                </a:solidFill>
              </a:rPr>
              <a:t>Jawaban Tes Formatif dan Cara Penilaian.</a:t>
            </a:r>
            <a:endParaRPr lang="en-US" sz="2600" dirty="0">
              <a:solidFill>
                <a:srgbClr val="ABDAFC">
                  <a:lumMod val="75000"/>
                </a:srgbClr>
              </a:solidFill>
            </a:endParaRPr>
          </a:p>
          <a:p>
            <a:pPr marL="457200" indent="-11113">
              <a:buFont typeface="+mj-lt"/>
              <a:buAutoNum type="alphaUcPeriod"/>
            </a:pPr>
            <a:endParaRPr lang="id-ID" dirty="0" smtClean="0"/>
          </a:p>
          <a:p>
            <a:pPr marL="514350" indent="-514350">
              <a:buFont typeface="+mj-lt"/>
              <a:buAutoNum type="romanUcPeriod"/>
            </a:pPr>
            <a:endParaRPr lang="id-ID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3403" y="1935921"/>
            <a:ext cx="5094154" cy="4640725"/>
          </a:xfrm>
          <a:solidFill>
            <a:schemeClr val="accent6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romanUcPeriod" startAt="3"/>
            </a:pPr>
            <a:endParaRPr lang="id-ID" dirty="0" smtClean="0">
              <a:solidFill>
                <a:prstClr val="white"/>
              </a:solidFill>
            </a:endParaRPr>
          </a:p>
          <a:p>
            <a:pPr marL="0" lvl="0" indent="0">
              <a:buNone/>
            </a:pPr>
            <a:r>
              <a:rPr lang="id-ID" sz="2200" i="1" dirty="0" smtClean="0">
                <a:solidFill>
                  <a:srgbClr val="FFFF00"/>
                </a:solidFill>
              </a:rPr>
              <a:t>Setelah kegiatan Belajar-1 selesai, lanjutkan KB-2 dengan komponen Modul yang sama samapai selesai. </a:t>
            </a:r>
          </a:p>
          <a:p>
            <a:pPr marL="0" lvl="0" indent="0">
              <a:buNone/>
            </a:pPr>
            <a:endParaRPr lang="id-ID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romanUcPeriod" startAt="3"/>
            </a:pPr>
            <a:r>
              <a:rPr lang="id-ID" sz="2600" dirty="0" smtClean="0">
                <a:solidFill>
                  <a:prstClr val="white"/>
                </a:solidFill>
              </a:rPr>
              <a:t>TES SUMATIF</a:t>
            </a:r>
          </a:p>
          <a:p>
            <a:pPr marL="514350" lvl="0" indent="-514350">
              <a:buFont typeface="+mj-lt"/>
              <a:buAutoNum type="romanUcPeriod" startAt="3"/>
            </a:pPr>
            <a:r>
              <a:rPr lang="id-ID" sz="2600" dirty="0" smtClean="0">
                <a:solidFill>
                  <a:prstClr val="white"/>
                </a:solidFill>
              </a:rPr>
              <a:t>KUNCI </a:t>
            </a:r>
            <a:r>
              <a:rPr lang="id-ID" sz="2600" dirty="0">
                <a:solidFill>
                  <a:prstClr val="white"/>
                </a:solidFill>
              </a:rPr>
              <a:t>JAWABAN </a:t>
            </a:r>
            <a:r>
              <a:rPr lang="id-ID" sz="2600" dirty="0" smtClean="0">
                <a:solidFill>
                  <a:prstClr val="white"/>
                </a:solidFill>
              </a:rPr>
              <a:t>TES FORMATIF DAN SUMATIF</a:t>
            </a:r>
          </a:p>
          <a:p>
            <a:pPr marL="514350" lvl="0" indent="-514350">
              <a:buFont typeface="+mj-lt"/>
              <a:buAutoNum type="romanUcPeriod" startAt="3"/>
            </a:pPr>
            <a:r>
              <a:rPr lang="id-ID" sz="2600" dirty="0" smtClean="0">
                <a:solidFill>
                  <a:prstClr val="white"/>
                </a:solidFill>
              </a:rPr>
              <a:t>DAFTAR GLOSARIUM</a:t>
            </a:r>
            <a:endParaRPr lang="id-ID" sz="2600" dirty="0">
              <a:solidFill>
                <a:prstClr val="white"/>
              </a:solidFill>
            </a:endParaRPr>
          </a:p>
          <a:p>
            <a:pPr marL="514350" lvl="0" indent="-514350">
              <a:buFont typeface="+mj-lt"/>
              <a:buAutoNum type="romanUcPeriod" startAt="3"/>
            </a:pPr>
            <a:r>
              <a:rPr lang="id-ID" sz="2600" dirty="0">
                <a:solidFill>
                  <a:prstClr val="white"/>
                </a:solidFill>
              </a:rPr>
              <a:t>DAFTAR PUSTAKA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89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92741"/>
            <a:ext cx="10353761" cy="1326321"/>
          </a:xfrm>
        </p:spPr>
        <p:txBody>
          <a:bodyPr/>
          <a:lstStyle/>
          <a:p>
            <a:r>
              <a:rPr lang="id-ID" dirty="0" smtClean="0"/>
              <a:t>Prinsip-prinsip format modul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435" y="1519062"/>
            <a:ext cx="11376212" cy="4827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dirty="0" smtClean="0">
                <a:solidFill>
                  <a:srgbClr val="00B0F0"/>
                </a:solidFill>
              </a:rPr>
              <a:t>Format modul disusun atas dasar prinsip-prinsip pembelajaran mandiri, a.l.: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Prinsip Desain instruksional yang berorientasi kepada tujuan </a:t>
            </a:r>
            <a:r>
              <a:rPr lang="id-ID" sz="2400" i="1" dirty="0" smtClean="0"/>
              <a:t>(goal oriented)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solidFill>
                  <a:srgbClr val="FF0000"/>
                </a:solidFill>
              </a:rPr>
              <a:t>Prinsip Belajar Mandiri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Prinsip Belajar Maju berkelanjutan </a:t>
            </a:r>
            <a:r>
              <a:rPr lang="id-ID" sz="24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(continuous progress)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Prinsip penataan materi secara modular yang utuh dan lengkap </a:t>
            </a:r>
            <a:r>
              <a:rPr lang="id-ID" sz="2400" i="1" dirty="0" smtClean="0"/>
              <a:t>(self contained)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Prinsip rujuk silang </a:t>
            </a:r>
            <a:r>
              <a:rPr lang="id-ID" sz="2400" i="1" dirty="0" smtClean="0"/>
              <a:t>(cross referencing) </a:t>
            </a:r>
            <a:r>
              <a:rPr lang="id-ID" sz="2400" dirty="0" smtClean="0"/>
              <a:t>antar modul dalam mata kuliah.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solidFill>
                  <a:srgbClr val="FFC000"/>
                </a:solidFill>
              </a:rPr>
              <a:t>Prinsip penilaian belajar mandiri terhadap kemajuan belajar </a:t>
            </a:r>
            <a:r>
              <a:rPr lang="id-ID" sz="2400" i="1" dirty="0" smtClean="0">
                <a:solidFill>
                  <a:srgbClr val="FFC000"/>
                </a:solidFill>
              </a:rPr>
              <a:t>(self-evaluastion)</a:t>
            </a:r>
          </a:p>
        </p:txBody>
      </p:sp>
    </p:spTree>
    <p:extLst>
      <p:ext uri="{BB962C8B-B14F-4D97-AF65-F5344CB8AC3E}">
        <p14:creationId xmlns:p14="http://schemas.microsoft.com/office/powerpoint/2010/main" val="2983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Sistematika modul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197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sz="2800" dirty="0"/>
              <a:t> </a:t>
            </a:r>
            <a:r>
              <a:rPr lang="id-ID" sz="3600" b="1" dirty="0" smtClean="0">
                <a:solidFill>
                  <a:srgbClr val="FFFF00"/>
                </a:solidFill>
              </a:rPr>
              <a:t>Pendahuluan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3600" dirty="0" smtClean="0"/>
              <a:t>Kegiatan Belajar 1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3600" dirty="0" smtClean="0"/>
              <a:t>Kegiatan Belajar 2, dst.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3600" dirty="0" smtClean="0"/>
              <a:t>Daftar Pustaka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3600" dirty="0" smtClean="0"/>
              <a:t>Kunci Jawaban Tes Formatif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709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FF00"/>
                </a:solidFill>
              </a:rPr>
              <a:t>1. Menyusun pendahuluan (1)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719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PENDAHULUAN BERISI: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Cakupan materi Modul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Tujuan Pembelajaran (khusus)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Deskripsi Perilaku awal (jika ada)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Keterkaitan/manfaat materi bagi mahasiswa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Urutan Bahasan (Kegiatan Belajar)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d-ID" sz="2400" dirty="0" smtClean="0"/>
              <a:t>Petunjuk Belajar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56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Menyusun pendahuluan </a:t>
            </a:r>
            <a:r>
              <a:rPr lang="id-ID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(2)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PRINSIP-PRINSIP MENYUSUN PENDAHULUAN</a:t>
            </a:r>
          </a:p>
          <a:p>
            <a:pPr marL="457200" indent="-11113">
              <a:buFont typeface="+mj-lt"/>
              <a:buAutoNum type="arabicPeriod"/>
            </a:pPr>
            <a:r>
              <a:rPr lang="id-ID" sz="3200" dirty="0" smtClean="0"/>
              <a:t>Menarik dan merangsang rasa ingin tahu</a:t>
            </a:r>
          </a:p>
          <a:p>
            <a:pPr marL="457200" indent="-11113">
              <a:buFont typeface="+mj-lt"/>
              <a:buAutoNum type="arabicPeriod"/>
            </a:pPr>
            <a:r>
              <a:rPr lang="id-ID" sz="3200" dirty="0" smtClean="0">
                <a:solidFill>
                  <a:schemeClr val="accent6">
                    <a:lumMod val="75000"/>
                  </a:schemeClr>
                </a:solidFill>
              </a:rPr>
              <a:t>Urutan Logis</a:t>
            </a:r>
          </a:p>
          <a:p>
            <a:pPr marL="457200" indent="-11113">
              <a:buFont typeface="+mj-lt"/>
              <a:buAutoNum type="arabicPeriod"/>
            </a:pPr>
            <a:r>
              <a:rPr lang="id-ID" sz="3200" dirty="0" smtClean="0"/>
              <a:t>Mudah dicerna</a:t>
            </a:r>
          </a:p>
          <a:p>
            <a:pPr marL="457200" indent="-11113">
              <a:buFont typeface="+mj-lt"/>
              <a:buAutoNum type="arabicPeriod"/>
            </a:pPr>
            <a:r>
              <a:rPr lang="id-ID" sz="3200" dirty="0" smtClean="0">
                <a:solidFill>
                  <a:schemeClr val="accent5">
                    <a:lumMod val="75000"/>
                  </a:schemeClr>
                </a:solidFill>
              </a:rPr>
              <a:t>Enak  dibaca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6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rgbClr val="9EC544">
                    <a:lumMod val="40000"/>
                    <a:lumOff val="60000"/>
                  </a:srgbClr>
                </a:solidFill>
              </a:rPr>
              <a:t>2. Menyusun kegiatan </a:t>
            </a:r>
            <a:r>
              <a:rPr lang="id-ID" dirty="0" smtClean="0">
                <a:solidFill>
                  <a:srgbClr val="9EC544">
                    <a:lumMod val="40000"/>
                    <a:lumOff val="60000"/>
                  </a:srgbClr>
                </a:solidFill>
              </a:rPr>
              <a:t>belajar-1 (1</a:t>
            </a:r>
            <a:r>
              <a:rPr lang="id-ID" dirty="0">
                <a:solidFill>
                  <a:srgbClr val="9EC544">
                    <a:lumMod val="40000"/>
                    <a:lumOff val="60000"/>
                  </a:srgbClr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00B0F0"/>
                </a:solidFill>
              </a:rPr>
              <a:t>Kegiatan Belajar </a:t>
            </a:r>
            <a:r>
              <a:rPr lang="id-ID" sz="3600" dirty="0" smtClean="0"/>
              <a:t>berisi sajian </a:t>
            </a:r>
            <a:r>
              <a:rPr lang="id-ID" sz="3600" dirty="0" smtClean="0">
                <a:solidFill>
                  <a:srgbClr val="FFC000"/>
                </a:solidFill>
              </a:rPr>
              <a:t>uraian materi</a:t>
            </a:r>
            <a:r>
              <a:rPr lang="id-ID" sz="3600" dirty="0" smtClean="0"/>
              <a:t>, </a:t>
            </a:r>
            <a:r>
              <a:rPr lang="id-ID" sz="3600" dirty="0" smtClean="0">
                <a:solidFill>
                  <a:srgbClr val="92D050"/>
                </a:solidFill>
              </a:rPr>
              <a:t>contoh</a:t>
            </a:r>
            <a:r>
              <a:rPr lang="id-ID" sz="3600" dirty="0" smtClean="0"/>
              <a:t>, dan </a:t>
            </a:r>
            <a:r>
              <a:rPr lang="id-ID" sz="3600" dirty="0" smtClean="0">
                <a:solidFill>
                  <a:srgbClr val="00B0F0"/>
                </a:solidFill>
              </a:rPr>
              <a:t>latihan</a:t>
            </a:r>
            <a:r>
              <a:rPr lang="id-ID" sz="3600" dirty="0" smtClean="0"/>
              <a:t> serta </a:t>
            </a:r>
            <a:r>
              <a:rPr lang="id-ID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rangkuman</a:t>
            </a:r>
            <a:r>
              <a:rPr lang="id-ID" sz="3600" dirty="0" smtClean="0"/>
              <a:t> yang bersifat interaktif untuk menumbuhkan proses belajar.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55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207484"/>
            <a:ext cx="10353761" cy="802160"/>
          </a:xfrm>
        </p:spPr>
        <p:txBody>
          <a:bodyPr/>
          <a:lstStyle/>
          <a:p>
            <a:r>
              <a:rPr lang="id-ID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2. Menyusun kegiatan belajar-1 (2)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051495" y="2074985"/>
            <a:ext cx="6473122" cy="17055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50555" y="1959535"/>
            <a:ext cx="2557355" cy="47394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URAIAN MATERI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6421" y="2565452"/>
            <a:ext cx="1519517" cy="83997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LATIHAN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69475" y="2884632"/>
            <a:ext cx="1519517" cy="52959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BELAJAR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58269" y="2521012"/>
            <a:ext cx="1519517" cy="83997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CONTOH-2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369475" y="4625408"/>
            <a:ext cx="1806993" cy="53788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id-ID" b="1" dirty="0" smtClean="0"/>
              <a:t>TES FORMATIF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272674" y="4006668"/>
            <a:ext cx="2077571" cy="480107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RANGKUMAN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965938" y="2775446"/>
            <a:ext cx="1135415" cy="4199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890334" y="2467595"/>
            <a:ext cx="362466" cy="368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6090676" y="2794388"/>
            <a:ext cx="1165909" cy="29322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9"/>
          <p:cNvSpPr txBox="1">
            <a:spLocks/>
          </p:cNvSpPr>
          <p:nvPr/>
        </p:nvSpPr>
        <p:spPr>
          <a:xfrm>
            <a:off x="4272674" y="5301923"/>
            <a:ext cx="2077571" cy="53788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b="1" dirty="0" smtClean="0"/>
              <a:t>Kegiatan Belajar -2 dan sampai KB- 4 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3200401" y="868688"/>
            <a:ext cx="4257868" cy="83997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KEGIATAN BELAJAR-1</a:t>
            </a:r>
            <a:endParaRPr lang="en-US" dirty="0"/>
          </a:p>
        </p:txBody>
      </p:sp>
      <p:sp>
        <p:nvSpPr>
          <p:cNvPr id="16" name="Content Placeholder 9"/>
          <p:cNvSpPr txBox="1">
            <a:spLocks/>
          </p:cNvSpPr>
          <p:nvPr/>
        </p:nvSpPr>
        <p:spPr>
          <a:xfrm>
            <a:off x="4292457" y="5978438"/>
            <a:ext cx="2077571" cy="53788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b="1" dirty="0" smtClean="0"/>
              <a:t>DAFTAR PUSTAKA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9226061" y="6247379"/>
            <a:ext cx="2461845" cy="42236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(IGK Wardhani,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0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92D050"/>
                </a:solidFill>
              </a:rPr>
              <a:t>3. MENYUSUN URAIAN (1)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d-ID" sz="2800" b="1" dirty="0" smtClean="0">
                <a:solidFill>
                  <a:srgbClr val="FFFF00"/>
                </a:solidFill>
              </a:rPr>
              <a:t>PENGERTIAN URAIAN</a:t>
            </a:r>
            <a:r>
              <a:rPr lang="id-ID" sz="2800" dirty="0" smtClean="0">
                <a:solidFill>
                  <a:srgbClr val="FFFF00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URAIAN adalah paparan materi yang disajikan secara naratif atau piktorial.</a:t>
            </a:r>
          </a:p>
          <a:p>
            <a:pPr>
              <a:buFont typeface="Wingdings" panose="05000000000000000000" pitchFamily="2" charset="2"/>
              <a:buChar char="Ø"/>
            </a:pPr>
            <a:endParaRPr lang="id-ID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Uraian berfungsi merangsang dan mengkondisikan tumbuhnya pengalaman belajar</a:t>
            </a:r>
          </a:p>
          <a:p>
            <a:pPr>
              <a:buFont typeface="Wingdings" panose="05000000000000000000" pitchFamily="2" charset="2"/>
              <a:buChar char="Ø"/>
            </a:pPr>
            <a:endParaRPr lang="id-ID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5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410307"/>
            <a:ext cx="9601199" cy="2387600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PENyusunan modul pembelajaran sebagai bahan AJAR</a:t>
            </a:r>
            <a:endParaRPr lang="en-US" sz="36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Oleh:</a:t>
            </a:r>
          </a:p>
          <a:p>
            <a:r>
              <a:rPr lang="id-ID" dirty="0" smtClean="0"/>
              <a:t>Christina Ismaniati</a:t>
            </a:r>
          </a:p>
          <a:p>
            <a:r>
              <a:rPr lang="id-ID" dirty="0" smtClean="0"/>
              <a:t>Fakultas Ilmu Pendidikan, UNY.</a:t>
            </a:r>
          </a:p>
          <a:p>
            <a:r>
              <a:rPr lang="id-ID" dirty="0" smtClean="0"/>
              <a:t>P2KIS LPPMP, UNY</a:t>
            </a:r>
          </a:p>
          <a:p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0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rgbClr val="00B0F0"/>
                </a:solidFill>
              </a:rPr>
              <a:t>3. MENYUSUN URAIAN </a:t>
            </a:r>
            <a:r>
              <a:rPr lang="id-ID" dirty="0" smtClean="0">
                <a:solidFill>
                  <a:srgbClr val="00B0F0"/>
                </a:solidFill>
              </a:rPr>
              <a:t>(2)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b="1" dirty="0" smtClean="0">
                <a:solidFill>
                  <a:srgbClr val="FFFF00"/>
                </a:solidFill>
              </a:rPr>
              <a:t>KRITERIA URAIAN: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Relevan dengan tujuan/capaian pembelajaran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Sesuai dengan kemampuan mahasiswa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Berada pada cakupan Topik Inti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800" dirty="0" smtClean="0"/>
              <a:t>Benar dan terkini (terbaru)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893423" y="3724834"/>
            <a:ext cx="4086827" cy="2864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rgbClr val="FF0000"/>
                </a:solidFill>
              </a:rPr>
              <a:t>PENYAJIAN MATERI: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d-ID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d-ID" sz="2400" dirty="0" smtClean="0"/>
              <a:t>Logis dan Sistematis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d-ID" sz="2400" dirty="0" smtClean="0"/>
              <a:t>Komunikatif/interakuf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d-ID" sz="2400" dirty="0" smtClean="0"/>
              <a:t>Menarik dan menantang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79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1"/>
                </a:solidFill>
              </a:rPr>
              <a:t>Menulis contoh &amp; non contoh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chemeClr val="accent3"/>
                </a:solidFill>
              </a:rPr>
              <a:t>CONTOH:</a:t>
            </a:r>
            <a:r>
              <a:rPr lang="id-ID" sz="2400" dirty="0" smtClean="0"/>
              <a:t> MEWAKILI/MENDUKUNG KONSEP YANG DISAJIKAN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chemeClr val="accent6"/>
                </a:solidFill>
              </a:rPr>
              <a:t>NON-CONTOH:</a:t>
            </a:r>
            <a:r>
              <a:rPr lang="id-ID" sz="2400" dirty="0" smtClean="0"/>
              <a:t> TIDAK MENDUKUNG KONSEP YANG DISAJIKAN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/>
              <a:t>FUNGSI CONTOH &amp; NON CONTOH: MEMANTAPKAN PEMAHAMAN</a:t>
            </a:r>
          </a:p>
          <a:p>
            <a:pPr>
              <a:buFont typeface="Wingdings" panose="05000000000000000000" pitchFamily="2" charset="2"/>
              <a:buChar char="Ø"/>
            </a:pPr>
            <a:endParaRPr lang="id-ID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32413" y="4316506"/>
            <a:ext cx="7233438" cy="1990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2060"/>
                </a:solidFill>
              </a:rPr>
              <a:t>PRINSIP: 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RELEVAN DENGAN ISI URAIAN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KONSISTEN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JUMLAH DAN JENISNYA MEMADAI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LOGIS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SESUAI DENGAN REALITA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id-ID" dirty="0" smtClean="0">
                <a:solidFill>
                  <a:srgbClr val="002060"/>
                </a:solidFill>
              </a:rPr>
              <a:t>BERMAKNA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9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FF00"/>
                </a:solidFill>
              </a:rPr>
              <a:t>MENULIS “LATIHAN” atau tugas (1)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BERBAGAI BENTUK KEGIATAN BELAJAR YANG HARUS DILAKUKAN MAHASISWA UNTUK MEMANTAPKAN PENGETAHUAN, KETERAMPILAN, SERTA NILAI DAN SIKAP YANG DIPELAJARINYA</a:t>
            </a:r>
          </a:p>
          <a:p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DISERTAI RAMBU-RAMBU PENGERJAAN ATAU RAMBU-RAMBU JAWABAN LATIHAN.</a:t>
            </a: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LATIHAN DITEMPATKAN DI SELA-SELA ATAU DI AKHIR URAIAN.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MENULIS “LATIHAN</a:t>
            </a: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” atau tugas (2)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28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PRINSIP PEMBERIAN LATIHAN: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RELEVAN DENGAN MATERI YANG DISAJIKAN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SESUAI DENGAN KEMAMPUAN MAHASISWA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BENTUKNYA BERVARIASI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BERMAKNA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MENANTANG UNTUK BERPIKIR DAN BERSIKAPKRITIS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6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FF00"/>
                </a:solidFill>
              </a:rPr>
              <a:t>PENULISAN “RANGKUMAN”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sz="2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RANGKUMAN MERUPAKAN SARIPATI DARI URAIAN MATERI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MENYIMPULKAN PADA SETIAP KEHIATANAN MEMANTAPKAN PENGALAMAN BELAJAR</a:t>
            </a:r>
          </a:p>
          <a:p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800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MENGKONDISIKAN TUMBUHNYA KONSEP BARU DALAM PIKIRAN ANAK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DILETAKKAN SEBELUM TES FORMATIF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id-ID" dirty="0" smtClean="0">
                <a:solidFill>
                  <a:srgbClr val="92D050"/>
                </a:solidFill>
              </a:rPr>
              <a:t>MENULIS “TES FORMATIF” (1)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570" y="1773335"/>
            <a:ext cx="10987315" cy="43578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FUNGSI:</a:t>
            </a:r>
          </a:p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MENGUKUR PENGUASAAN MATERI OLEH MAHASISWA.</a:t>
            </a:r>
          </a:p>
          <a:p>
            <a:r>
              <a:rPr lang="id-ID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 DASAR UNTUK MELANJUTKAN KE KEGIATAN BELAJAR BERIKUTNYA</a:t>
            </a:r>
          </a:p>
          <a:p>
            <a:endParaRPr lang="id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d-ID" sz="2400" b="1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BENTUK:</a:t>
            </a:r>
          </a:p>
          <a:p>
            <a:pPr marL="0" indent="0">
              <a:buNone/>
            </a:pPr>
            <a:r>
              <a:rPr lang="id-ID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 OBJEKTIF (10 BUTIR) ATAU URAIAN</a:t>
            </a:r>
          </a:p>
          <a:p>
            <a:pPr marL="0" indent="0">
              <a:buNone/>
            </a:pP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DILENGKAPI DENGAN:  kunci jawaban/petunjuk penilaian dan penjelasan.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4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solidFill>
                  <a:srgbClr val="92D050"/>
                </a:solidFill>
              </a:rPr>
              <a:t>MENULIS “TES FORMATIF” </a:t>
            </a:r>
            <a:r>
              <a:rPr lang="id-ID" dirty="0" smtClean="0">
                <a:solidFill>
                  <a:srgbClr val="92D050"/>
                </a:solidFill>
              </a:rPr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b="1" dirty="0" smtClean="0">
                <a:solidFill>
                  <a:srgbClr val="FFC000"/>
                </a:solidFill>
              </a:rPr>
              <a:t>PRINSIP:</a:t>
            </a:r>
            <a:endParaRPr lang="id-ID" sz="3200" b="1" dirty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d-ID" sz="3200" dirty="0" smtClean="0"/>
              <a:t>MENGUKUR KOMPETENSI YANG HARUS DICAPAI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MATERI TES BENAR DAN LOGIS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3200" dirty="0" smtClean="0"/>
              <a:t>BUTIR TES MEMENUHI SYARAT-SYARAT PENULISAN BUTIR SOAL</a:t>
            </a:r>
          </a:p>
        </p:txBody>
      </p:sp>
    </p:spTree>
    <p:extLst>
      <p:ext uri="{BB962C8B-B14F-4D97-AF65-F5344CB8AC3E}">
        <p14:creationId xmlns:p14="http://schemas.microsoft.com/office/powerpoint/2010/main" val="16732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61257"/>
            <a:ext cx="10353761" cy="1326321"/>
          </a:xfrm>
        </p:spPr>
        <p:txBody>
          <a:bodyPr>
            <a:normAutofit/>
          </a:bodyPr>
          <a:lstStyle/>
          <a:p>
            <a:r>
              <a:rPr lang="id-ID" sz="5400" dirty="0" smtClean="0">
                <a:solidFill>
                  <a:srgbClr val="FFC000"/>
                </a:solidFill>
              </a:rPr>
              <a:t>KUTIPAN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93371"/>
            <a:ext cx="10353762" cy="49401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KUTIPAN ADALAH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KATA, UNGKAPAN, BAGIAN KALIMAT, PARAGRAF, GAMBAR, DAN SEBAGAINYA YANG DIAMBIL DARI SUMBER LAIN, BAIK LANGSUNG MAUPUN DISADUR</a:t>
            </a:r>
          </a:p>
          <a:p>
            <a:pPr marL="0" indent="0">
              <a:buNone/>
            </a:pPr>
            <a:endParaRPr lang="id-ID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PERSYARATAN: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MENEGASKAN IDE YANG DISAJIKAN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RELEVAN, VALID/SAHIH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BERASAL DARI SUMBER YANG MUTHAKHIR/TERKINI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d-ID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DIAMBIL DARI SUMBER YANG PERTAMA/SUMBER PRIMER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MENULIS </a:t>
            </a:r>
            <a:r>
              <a:rPr lang="id-ID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“DAFTAR PUSTAKA”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076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 PUSTAKA: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MERUPAKAN KUMPULAN SUMBER-SUMBER INFORMASI YANG DIGUNAKAN DALAM PENULISAN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DISUSUN SECARA ALFABETIS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MENGGUNAKAN ATURAN BAKU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rgbClr val="D41C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ATURAN MENURUT “APA”, MISALNYA</a:t>
            </a:r>
          </a:p>
          <a:p>
            <a:pPr marL="0" indent="0"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Yaitu: </a:t>
            </a: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Nama Belakang, nama depan (initial), (tahun), </a:t>
            </a:r>
            <a:r>
              <a:rPr lang="id-ID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judul buku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8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FF00"/>
                </a:solidFill>
              </a:rPr>
              <a:t>MenUlis </a:t>
            </a:r>
            <a:r>
              <a:rPr lang="id-ID" dirty="0" smtClean="0">
                <a:solidFill>
                  <a:schemeClr val="accent6">
                    <a:lumMod val="75000"/>
                  </a:schemeClr>
                </a:solidFill>
              </a:rPr>
              <a:t>‘glosarium’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30473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GLOSARIUM: KUMPULAN KATA-KATA SULIT BESERTA PENJELASANNYA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DISUSUN SECARA ALFABETIS</a:t>
            </a:r>
          </a:p>
          <a:p>
            <a:pPr>
              <a:buFont typeface="Wingdings" panose="05000000000000000000" pitchFamily="2" charset="2"/>
              <a:buChar char="Ø"/>
            </a:pPr>
            <a:endParaRPr lang="id-ID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PENJELASAN DIBERIKAN SESUAI DENGAN KONTEKS PEMAKAIAN DALAM MODUL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d-ID" sz="24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DITEMPATKAN PADA AWAL SETIAP BUKU MATERI POKOK.</a:t>
            </a:r>
            <a:endParaRPr lang="en-US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16523"/>
            <a:ext cx="10353761" cy="1326321"/>
          </a:xfrm>
        </p:spPr>
        <p:txBody>
          <a:bodyPr/>
          <a:lstStyle/>
          <a:p>
            <a:r>
              <a:rPr lang="id-ID" dirty="0" smtClean="0"/>
              <a:t>LATAR BELAKANG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42844"/>
            <a:ext cx="10353762" cy="4529356"/>
          </a:xfrm>
        </p:spPr>
        <p:txBody>
          <a:bodyPr>
            <a:noAutofit/>
          </a:bodyPr>
          <a:lstStyle/>
          <a:p>
            <a:r>
              <a:rPr lang="id-ID" sz="3200" dirty="0" smtClean="0"/>
              <a:t>Sistem pendidikan tinggi sekarang menuntut mahasiswa untuk dapat belajar secara mandiri (aktif, independen), tanpa banyak tergantung pada kehadiran dosen.</a:t>
            </a:r>
          </a:p>
          <a:p>
            <a:endParaRPr lang="id-ID" sz="3200" dirty="0" smtClean="0"/>
          </a:p>
          <a:p>
            <a:r>
              <a:rPr lang="id-ID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Untuk memfasilitasi belajar mahasiswa dalam belajar secara mandiri diperlukan bahan ajar.</a:t>
            </a:r>
          </a:p>
        </p:txBody>
      </p:sp>
    </p:spTree>
    <p:extLst>
      <p:ext uri="{BB962C8B-B14F-4D97-AF65-F5344CB8AC3E}">
        <p14:creationId xmlns:p14="http://schemas.microsoft.com/office/powerpoint/2010/main" val="39340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4352365"/>
          </a:xfrm>
        </p:spPr>
        <p:txBody>
          <a:bodyPr/>
          <a:lstStyle/>
          <a:p>
            <a:r>
              <a:rPr lang="id-ID" sz="8000" dirty="0" smtClean="0"/>
              <a:t>TERIMA KASIH</a:t>
            </a:r>
            <a:br>
              <a:rPr lang="id-ID" sz="8000" dirty="0" smtClean="0"/>
            </a:br>
            <a:r>
              <a:rPr lang="id-ID" dirty="0" smtClean="0"/>
              <a:t>ATAS PERHATIAN BAPAK/IBU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5405718"/>
            <a:ext cx="10353762" cy="38548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9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326321"/>
          </a:xfrm>
        </p:spPr>
        <p:txBody>
          <a:bodyPr/>
          <a:lstStyle/>
          <a:p>
            <a:r>
              <a:rPr lang="id-ID" dirty="0" smtClean="0"/>
              <a:t>KEMASAN mODUL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183341"/>
            <a:ext cx="10353762" cy="53519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1800" i="1" dirty="0" smtClean="0"/>
              <a:t>JUDUL MODUL</a:t>
            </a:r>
          </a:p>
          <a:p>
            <a:pPr marL="0" indent="0" algn="ctr">
              <a:buNone/>
            </a:pPr>
            <a:r>
              <a:rPr lang="id-ID" sz="1800" dirty="0" smtClean="0"/>
              <a:t>JILID</a:t>
            </a:r>
          </a:p>
          <a:p>
            <a:pPr marL="0" indent="0" algn="ctr">
              <a:buNone/>
            </a:pPr>
            <a:r>
              <a:rPr lang="id-ID" sz="1800" dirty="0" smtClean="0"/>
              <a:t>LEMBAR KATA PENGANTAR</a:t>
            </a:r>
          </a:p>
          <a:p>
            <a:pPr marL="0" indent="0" algn="ctr">
              <a:buNone/>
            </a:pPr>
            <a:r>
              <a:rPr lang="id-ID" sz="1800" dirty="0" smtClean="0"/>
              <a:t>LEMBAR DAFTAR ISI</a:t>
            </a:r>
          </a:p>
          <a:p>
            <a:pPr marL="0" indent="0" algn="ctr">
              <a:buNone/>
            </a:pPr>
            <a:r>
              <a:rPr lang="id-ID" sz="1800" dirty="0" smtClean="0"/>
              <a:t>GLOSARIUM</a:t>
            </a:r>
          </a:p>
          <a:p>
            <a:pPr marL="0" indent="0" algn="ctr">
              <a:buNone/>
            </a:pPr>
            <a:r>
              <a:rPr lang="id-ID" sz="1800" dirty="0" smtClean="0"/>
              <a:t>TINJAUAN MATA KULIAH</a:t>
            </a:r>
          </a:p>
          <a:p>
            <a:pPr marL="0" indent="0" algn="ctr">
              <a:buNone/>
            </a:pPr>
            <a:r>
              <a:rPr lang="id-ID" sz="1800" dirty="0" smtClean="0"/>
              <a:t>MODUL-1</a:t>
            </a:r>
          </a:p>
          <a:p>
            <a:pPr marL="0" indent="0" algn="ctr">
              <a:buNone/>
            </a:pPr>
            <a:r>
              <a:rPr lang="id-ID" sz="1800" dirty="0" smtClean="0"/>
              <a:t>PENDAHULUAN</a:t>
            </a:r>
          </a:p>
          <a:p>
            <a:pPr marL="0" indent="0" algn="ctr">
              <a:buNone/>
            </a:pPr>
            <a:r>
              <a:rPr lang="id-ID" sz="1800" dirty="0" smtClean="0"/>
              <a:t>KEGIATAN BELAJAR 1 SAMPAI 4</a:t>
            </a:r>
          </a:p>
          <a:p>
            <a:pPr marL="0" indent="0" algn="ctr">
              <a:buNone/>
            </a:pPr>
            <a:r>
              <a:rPr lang="id-ID" sz="1800" dirty="0" smtClean="0"/>
              <a:t>DAFTAR PUSTAKA</a:t>
            </a:r>
          </a:p>
          <a:p>
            <a:pPr marL="0" indent="0" algn="ctr">
              <a:buNone/>
            </a:pPr>
            <a:r>
              <a:rPr lang="id-ID" sz="1800" dirty="0" smtClean="0"/>
              <a:t>MODUL-2, dan seterusnya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3326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Apakah Tinjauan Mata Kuliah itu?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3225" lvl="1" indent="0" eaLnBrk="1" hangingPunct="1">
              <a:buNone/>
              <a:defRPr/>
            </a:pPr>
            <a:r>
              <a:rPr lang="id-ID" sz="2400" dirty="0"/>
              <a:t>Tinjauan Matakuliah:</a:t>
            </a:r>
          </a:p>
          <a:p>
            <a:pPr marL="403225" lvl="1" indent="0" eaLnBrk="1" hangingPunct="1">
              <a:buNone/>
              <a:defRPr/>
            </a:pPr>
            <a:r>
              <a:rPr lang="id-ID" sz="2400" dirty="0"/>
              <a:t>adalah paparan umun mengenai keseluruhan pokok-pokok isi mata kuliah yang mencakup: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Deskripsi mata kuliah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Kegunaan mata kuliah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Tujuan Pembelajaran Umum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Susunan Judul-judul modul dan keterkaitan antar modul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Bahan pendukung lain (jika ada kaset, kit, video, dll.)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r>
              <a:rPr lang="id-ID" sz="2400" dirty="0"/>
              <a:t>Petunjuk umum mempelajari MATA KULIAH</a:t>
            </a:r>
          </a:p>
          <a:p>
            <a:pPr marL="917575" lvl="1" indent="-514350" eaLnBrk="1" hangingPunct="1">
              <a:buFont typeface="+mj-lt"/>
              <a:buAutoNum type="arabicPeriod"/>
              <a:defRPr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8880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marL="742950" indent="-742950" eaLnBrk="1" fontAlgn="auto" hangingPunct="1">
              <a:spcAft>
                <a:spcPts val="0"/>
              </a:spcAft>
              <a:buFont typeface="Calibri" pitchFamily="34" charset="0"/>
              <a:buAutoNum type="alphaLcPeriod"/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Menulis Tinjauan Matakuliah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113" y="1155700"/>
            <a:ext cx="8001000" cy="5429250"/>
          </a:xfrm>
        </p:spPr>
        <p:txBody>
          <a:bodyPr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	</a:t>
            </a:r>
            <a:r>
              <a:rPr lang="en-US" sz="2400" dirty="0" err="1"/>
              <a:t>Tinjauan</a:t>
            </a:r>
            <a:r>
              <a:rPr lang="en-US" sz="2400" dirty="0"/>
              <a:t> </a:t>
            </a:r>
            <a:r>
              <a:rPr lang="en-US" sz="2400" dirty="0" err="1"/>
              <a:t>matakuliah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uraian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err="1"/>
              <a:t>Deskripsi</a:t>
            </a:r>
            <a:r>
              <a:rPr lang="en-US" sz="2400" dirty="0"/>
              <a:t> </a:t>
            </a:r>
            <a:r>
              <a:rPr lang="en-US" sz="2400" dirty="0" err="1"/>
              <a:t>singkat</a:t>
            </a:r>
            <a:r>
              <a:rPr lang="en-US" sz="2400" dirty="0"/>
              <a:t> </a:t>
            </a:r>
            <a:r>
              <a:rPr lang="en-US" sz="2400" dirty="0" err="1"/>
              <a:t>matakuliah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yang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id-ID" sz="2400" dirty="0" smtClean="0">
                <a:solidFill>
                  <a:srgbClr val="FF0000"/>
                </a:solidFill>
              </a:rPr>
              <a:t>RPS</a:t>
            </a:r>
            <a:endParaRPr lang="en-US" sz="2400" dirty="0">
              <a:solidFill>
                <a:srgbClr val="FF000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err="1"/>
              <a:t>Kegunaan</a:t>
            </a:r>
            <a:r>
              <a:rPr lang="en-US" sz="2400" dirty="0"/>
              <a:t> </a:t>
            </a:r>
            <a:r>
              <a:rPr lang="en-US" sz="2400" dirty="0" err="1"/>
              <a:t>matakuliah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,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err="1"/>
              <a:t>Menyampaikan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yang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GBPP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judul-judul</a:t>
            </a:r>
            <a:r>
              <a:rPr lang="en-US" sz="2400" dirty="0"/>
              <a:t> </a:t>
            </a:r>
            <a:r>
              <a:rPr lang="en-US" sz="2400" dirty="0" err="1"/>
              <a:t>bab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bab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bab</a:t>
            </a:r>
            <a:r>
              <a:rPr lang="en-US" sz="2400" dirty="0"/>
              <a:t> </a:t>
            </a:r>
            <a:r>
              <a:rPr lang="en-US" sz="2400" dirty="0" err="1"/>
              <a:t>terakhir</a:t>
            </a:r>
            <a:r>
              <a:rPr lang="en-US" sz="2400" dirty="0"/>
              <a:t>,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diikuti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deskripsi</a:t>
            </a:r>
            <a:r>
              <a:rPr lang="en-US" sz="2400" dirty="0"/>
              <a:t> </a:t>
            </a:r>
            <a:r>
              <a:rPr lang="en-US" sz="2400" dirty="0" err="1"/>
              <a:t>singkat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bab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narasi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bagan</a:t>
            </a:r>
            <a:r>
              <a:rPr lang="en-US" sz="2400" dirty="0"/>
              <a:t>/diagram.</a:t>
            </a:r>
            <a:endParaRPr lang="id-ID" sz="24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d-ID" sz="2400" dirty="0"/>
              <a:t>Bahan Pendukung lainnya (bila ada: kaset, kit, Video, audio)</a:t>
            </a:r>
            <a:endParaRPr lang="en-US" sz="2400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 dirty="0" err="1"/>
              <a:t>Petunjuk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mempelajari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ajar </a:t>
            </a:r>
            <a:r>
              <a:rPr lang="en-US" sz="2400" dirty="0" err="1"/>
              <a:t>tersebut</a:t>
            </a:r>
            <a:r>
              <a:rPr lang="en-US" sz="2400" dirty="0"/>
              <a:t> yang </a:t>
            </a:r>
            <a:r>
              <a:rPr lang="en-US" sz="2400" dirty="0" err="1"/>
              <a:t>sebaik-baiknya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59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lanjutan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id-ID" smtClean="0"/>
              <a:t>Dengan membaca Tinjauan Matakuliah tersebut mahasiswa akan mendapatkan gambaran isi keseluruhan matakuliah secara sepintas.</a:t>
            </a:r>
          </a:p>
          <a:p>
            <a:pPr eaLnBrk="1" hangingPunct="1"/>
            <a:endParaRPr lang="en-US" altLang="id-ID" smtClean="0"/>
          </a:p>
          <a:p>
            <a:pPr eaLnBrk="1" hangingPunct="1"/>
            <a:r>
              <a:rPr lang="en-US" altLang="id-ID" smtClean="0"/>
              <a:t>Bagian ini ada di depan atau sebelum bab pertama, namun proses penulisannya dapat dilakukan belakangan setelah seluruh bab selesai ditulis.</a:t>
            </a:r>
          </a:p>
          <a:p>
            <a:pPr eaLnBrk="1" hangingPunct="1"/>
            <a:endParaRPr lang="en-US" altLang="id-ID" smtClean="0"/>
          </a:p>
        </p:txBody>
      </p:sp>
    </p:spTree>
    <p:extLst>
      <p:ext uri="{BB962C8B-B14F-4D97-AF65-F5344CB8AC3E}">
        <p14:creationId xmlns:p14="http://schemas.microsoft.com/office/powerpoint/2010/main" val="15843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978" y="246529"/>
            <a:ext cx="10353761" cy="1326321"/>
          </a:xfrm>
        </p:spPr>
        <p:txBody>
          <a:bodyPr/>
          <a:lstStyle/>
          <a:p>
            <a:r>
              <a:rPr lang="id-ID" dirty="0" smtClean="0"/>
              <a:t>BAHAN AJAR/PEMBELAJARAN?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5" y="1887416"/>
            <a:ext cx="10558462" cy="454717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id-ID" sz="28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Bahan ajar 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adalah bahan-bahan atau materi pelajaran yang </a:t>
            </a:r>
            <a:r>
              <a:rPr lang="id-ID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disusun secara sistematis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yang </a:t>
            </a:r>
            <a:r>
              <a:rPr lang="id-ID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digunakan dosen dan mahasiswa 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dalam proses pembelajaran (Pannen, 1995).</a:t>
            </a:r>
          </a:p>
          <a:p>
            <a:pPr marL="0" indent="0">
              <a:spcBef>
                <a:spcPts val="600"/>
              </a:spcBef>
              <a:buNone/>
            </a:pP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lvl="0" indent="-282575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3891A7"/>
              </a:buClr>
              <a:buSzPct val="80000"/>
              <a:buFont typeface="Wingdings 2" panose="05020102010507070707" pitchFamily="18" charset="2"/>
              <a:buChar char=""/>
            </a:pPr>
            <a:r>
              <a:rPr lang="id-ID" altLang="id-ID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Bahan ajar atau materi perkuliahan yang disusun </a:t>
            </a:r>
            <a:r>
              <a:rPr lang="id-ID" altLang="id-ID" sz="3200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secara sistematis menurut prinsip-prinsip instruksional </a:t>
            </a:r>
            <a:r>
              <a:rPr lang="id-ID" altLang="id-ID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 dapat digunakan oleh dosen dan mahasiswa/peserta didik (Sumantri, 2008</a:t>
            </a:r>
            <a:r>
              <a:rPr lang="id-ID" altLang="id-ID" sz="32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d-ID" altLang="id-ID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5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22738"/>
            <a:ext cx="10353761" cy="1090247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BAHAN AJAR MODUL</a:t>
            </a:r>
            <a:endParaRPr lang="en-US" sz="4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23291"/>
            <a:ext cx="10012113" cy="4712677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</a:pPr>
            <a:r>
              <a:rPr lang="id-ID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Bahan ajar, </a:t>
            </a:r>
            <a:r>
              <a:rPr lang="id-ID" sz="3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yang </a:t>
            </a:r>
            <a:r>
              <a:rPr lang="id-ID" sz="36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memungkinkan</a:t>
            </a:r>
            <a:r>
              <a:rPr lang="id-ID" sz="3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mahasiswa dapat belajar secara mandiri, akan </a:t>
            </a:r>
            <a:r>
              <a:rPr lang="id-ID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berkontribusi lebih baik </a:t>
            </a:r>
            <a:r>
              <a:rPr lang="id-ID" sz="3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 peningkatan prestasi akademiknya daripada </a:t>
            </a:r>
            <a:r>
              <a:rPr lang="id-ID" sz="36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buku </a:t>
            </a:r>
            <a:r>
              <a:rPr lang="id-ID" sz="3600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id-ID" sz="3600" dirty="0" smtClean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spcBef>
                <a:spcPts val="600"/>
              </a:spcBef>
            </a:pPr>
            <a:endParaRPr lang="id-ID" sz="3600" dirty="0" smtClean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00"/>
              </a:spcBef>
            </a:pPr>
            <a:r>
              <a:rPr lang="id-ID" sz="36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Salah satu bahan ajar yang efektif adalah </a:t>
            </a:r>
            <a:r>
              <a:rPr lang="id-ID" sz="3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 Pembelajaran </a:t>
            </a:r>
            <a:r>
              <a:rPr lang="id-ID" sz="3600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atau sering disebut </a:t>
            </a:r>
            <a:r>
              <a:rPr lang="id-ID" sz="4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MODUL</a:t>
            </a:r>
            <a:endParaRPr lang="en-US" sz="4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9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Modul pembelajaran</a:t>
            </a:r>
            <a:br>
              <a:rPr lang="id-ID" dirty="0" smtClean="0"/>
            </a:br>
            <a:r>
              <a:rPr lang="id-ID" dirty="0" smtClean="0"/>
              <a:t>sebagai </a:t>
            </a:r>
            <a:r>
              <a:rPr lang="id-ID" dirty="0" smtClean="0"/>
              <a:t>bahan ajar</a:t>
            </a:r>
            <a:r>
              <a:rPr lang="id-ID" dirty="0" smtClean="0"/>
              <a:t> </a:t>
            </a:r>
            <a:r>
              <a:rPr lang="id-ID" dirty="0" smtClean="0"/>
              <a:t>mandiri</a:t>
            </a:r>
            <a:br>
              <a:rPr lang="id-ID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935921"/>
            <a:ext cx="10596034" cy="4421335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id-ID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Suatu </a:t>
            </a:r>
            <a:r>
              <a:rPr lang="id-ID" sz="3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 pembelajaran (instruksional) </a:t>
            </a:r>
            <a:r>
              <a:rPr lang="id-ID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adalah </a:t>
            </a:r>
            <a:r>
              <a:rPr lang="id-ID" sz="36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 set bahan instruksional dalam kemasan terkecil  </a:t>
            </a:r>
            <a:r>
              <a:rPr lang="id-ID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dilihat dari lingkup isi, </a:t>
            </a:r>
            <a:r>
              <a:rPr lang="id-ID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namun mengandung semua unsur dalam sistem instruksional,</a:t>
            </a:r>
            <a:r>
              <a:rPr lang="id-ID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sehingga dapat dipelajari secara terpisah dari modul yang lain.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85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Ciri-ciri modul intruksional </a:t>
            </a:r>
            <a:b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sebagai bahan ajar</a:t>
            </a: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mandiri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17026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3200" i="1" dirty="0" smtClean="0">
                <a:solidFill>
                  <a:schemeClr val="tx2">
                    <a:lumMod val="75000"/>
                  </a:schemeClr>
                </a:solidFill>
              </a:rPr>
              <a:t>Self Instruction</a:t>
            </a:r>
            <a:r>
              <a:rPr lang="id-ID" sz="3200" i="1" dirty="0" smtClean="0"/>
              <a:t>: </a:t>
            </a:r>
            <a:r>
              <a:rPr lang="id-ID" sz="3200" dirty="0" smtClean="0"/>
              <a:t>bahan pembelajaran itu dapat dipelajari peserta didik secara sendiri karena memang dirancang untuk itu.</a:t>
            </a:r>
          </a:p>
          <a:p>
            <a:pPr marL="457200" indent="-457200">
              <a:buFont typeface="+mj-lt"/>
              <a:buAutoNum type="arabicPeriod"/>
            </a:pPr>
            <a:endParaRPr lang="id-ID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3200" i="1" dirty="0" smtClean="0">
                <a:solidFill>
                  <a:srgbClr val="FFFF00"/>
                </a:solidFill>
              </a:rPr>
              <a:t>Self explanatori power, </a:t>
            </a:r>
            <a:r>
              <a:rPr lang="id-ID" sz="3200" dirty="0" smtClean="0"/>
              <a:t>bahan instructional itu mampu menjelaskannya sendiri karena bahasanya sederhana, runtut, dan tersusun secara sitematis.</a:t>
            </a:r>
          </a:p>
        </p:txBody>
      </p:sp>
    </p:spTree>
    <p:extLst>
      <p:ext uri="{BB962C8B-B14F-4D97-AF65-F5344CB8AC3E}">
        <p14:creationId xmlns:p14="http://schemas.microsoft.com/office/powerpoint/2010/main" val="7862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Ciri-ciri modul intruksional </a:t>
            </a:r>
            <a:br>
              <a:rPr lang="id-ID" dirty="0" smtClean="0"/>
            </a:br>
            <a:r>
              <a:rPr lang="id-ID" dirty="0" smtClean="0"/>
              <a:t>dalam sistem pembelajaran mandiri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45265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id-ID" sz="2400" i="1" dirty="0" smtClean="0">
                <a:solidFill>
                  <a:srgbClr val="FF0000"/>
                </a:solidFill>
              </a:rPr>
              <a:t>Self paced learning</a:t>
            </a:r>
            <a:r>
              <a:rPr lang="id-ID" sz="2400" dirty="0" smtClean="0"/>
              <a:t>, peserta didik dapat mempelajari bahan pembelajaran dengan kecepatan yang sesuai dengan dirinya tanpa menunggu peserta lain yang  belum mampu.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d-ID" sz="2400" i="1" dirty="0" smtClean="0">
                <a:solidFill>
                  <a:schemeClr val="tx2">
                    <a:lumMod val="75000"/>
                  </a:schemeClr>
                </a:solidFill>
              </a:rPr>
              <a:t>Self-contained</a:t>
            </a:r>
            <a:r>
              <a:rPr lang="id-ID" sz="2400" dirty="0" smtClean="0"/>
              <a:t>, bahan pembelajaran itu sudah lengkap.</a:t>
            </a:r>
          </a:p>
          <a:p>
            <a:pPr marL="457200" indent="-457200">
              <a:buFont typeface="+mj-lt"/>
              <a:buAutoNum type="arabicPeriod" startAt="3"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id-ID" sz="2400" i="1" dirty="0" smtClean="0">
                <a:solidFill>
                  <a:srgbClr val="FFC000"/>
                </a:solidFill>
              </a:rPr>
              <a:t>Individualized learning materials:  </a:t>
            </a:r>
            <a:r>
              <a:rPr lang="id-ID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bahan pembelajaran itu didesain sesuai dengan kerakteristik peserta didik yang mempelajarinya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id-ID" sz="2400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dll</a:t>
            </a:r>
            <a:endParaRPr lang="en-US" sz="2400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3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00B0F0"/>
                </a:solidFill>
              </a:rPr>
              <a:t>Persyaratan utama </a:t>
            </a:r>
            <a:br>
              <a:rPr lang="id-ID" dirty="0" smtClean="0">
                <a:solidFill>
                  <a:srgbClr val="00B0F0"/>
                </a:solidFill>
              </a:rPr>
            </a:br>
            <a:r>
              <a:rPr lang="id-ID" dirty="0" smtClean="0">
                <a:solidFill>
                  <a:srgbClr val="00B0F0"/>
                </a:solidFill>
              </a:rPr>
              <a:t>bahan pembelajaran (1)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224054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Memuat tujuan/capaian pembelajaran dengan jelas.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>
                <a:solidFill>
                  <a:schemeClr val="tx2">
                    <a:lumMod val="75000"/>
                  </a:schemeClr>
                </a:solidFill>
              </a:rPr>
              <a:t>Isinya sesuai kebutuhan peserta didik/penggunanya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Isinya benar secara bidang ilmu</a:t>
            </a:r>
          </a:p>
          <a:p>
            <a:pPr marL="457200" indent="-457200">
              <a:buFont typeface="+mj-lt"/>
              <a:buAutoNum type="arabicPeriod"/>
            </a:pPr>
            <a:endParaRPr lang="id-ID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>
                <a:solidFill>
                  <a:schemeClr val="accent6">
                    <a:lumMod val="75000"/>
                  </a:schemeClr>
                </a:solidFill>
              </a:rPr>
              <a:t>Isinya mutakhir, jika dilihat dari perkembangan teori maupun contoh penerapannya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800" dirty="0" smtClean="0"/>
              <a:t>Uraiannya sistematis, logis, dan mudah dipahami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8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2459</TotalTime>
  <Words>1242</Words>
  <Application>Microsoft Office PowerPoint</Application>
  <PresentationFormat>Widescreen</PresentationFormat>
  <Paragraphs>222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Bookman Old Style</vt:lpstr>
      <vt:lpstr>Calibri</vt:lpstr>
      <vt:lpstr>Gill Sans MT</vt:lpstr>
      <vt:lpstr>Rockwell</vt:lpstr>
      <vt:lpstr>Verdana</vt:lpstr>
      <vt:lpstr>Wingdings</vt:lpstr>
      <vt:lpstr>Wingdings 2</vt:lpstr>
      <vt:lpstr>Damask</vt:lpstr>
      <vt:lpstr>1_Solstice</vt:lpstr>
      <vt:lpstr>Selamat PAGI... Bp/Ibu dosen UAJ yogyAKARTA</vt:lpstr>
      <vt:lpstr>PENyusunan modul pembelajaran sebagai bahan AJAR</vt:lpstr>
      <vt:lpstr>LATAR BELAKANG</vt:lpstr>
      <vt:lpstr>BAHAN AJAR/PEMBELAJARAN?</vt:lpstr>
      <vt:lpstr>BAHAN AJAR MODUL</vt:lpstr>
      <vt:lpstr>Modul pembelajaran sebagai bahan ajar mandiri </vt:lpstr>
      <vt:lpstr>Ciri-ciri modul intruksional  sebagai bahan ajar mandiri</vt:lpstr>
      <vt:lpstr>Ciri-ciri modul intruksional  dalam sistem pembelajaran mandiri</vt:lpstr>
      <vt:lpstr>Persyaratan utama  bahan pembelajaran (1)</vt:lpstr>
      <vt:lpstr>Persyaratan utama  bahan pembelajaran (2)</vt:lpstr>
      <vt:lpstr>Bagaimana Format/sistematika Modul?</vt:lpstr>
      <vt:lpstr>FORMAT MODUL MATA-KULIAH</vt:lpstr>
      <vt:lpstr>Prinsip-prinsip format modul</vt:lpstr>
      <vt:lpstr>Sistematika modul</vt:lpstr>
      <vt:lpstr>1. Menyusun pendahuluan (1)</vt:lpstr>
      <vt:lpstr>Menyusun pendahuluan (2)</vt:lpstr>
      <vt:lpstr>2. Menyusun kegiatan belajar-1 (1)</vt:lpstr>
      <vt:lpstr>2. Menyusun kegiatan belajar-1 (2)</vt:lpstr>
      <vt:lpstr>3. MENYUSUN URAIAN (1)</vt:lpstr>
      <vt:lpstr>3. MENYUSUN URAIAN (2)</vt:lpstr>
      <vt:lpstr>Menulis contoh &amp; non contoh</vt:lpstr>
      <vt:lpstr>MENULIS “LATIHAN” atau tugas (1)</vt:lpstr>
      <vt:lpstr>MENULIS “LATIHAN” atau tugas (2)</vt:lpstr>
      <vt:lpstr>PENULISAN “RANGKUMAN”</vt:lpstr>
      <vt:lpstr>MENULIS “TES FORMATIF” (1)</vt:lpstr>
      <vt:lpstr>MENULIS “TES FORMATIF” (2)</vt:lpstr>
      <vt:lpstr>KUTIPAN</vt:lpstr>
      <vt:lpstr>MENULIS “DAFTAR PUSTAKA”</vt:lpstr>
      <vt:lpstr>MenUlis ‘glosarium’</vt:lpstr>
      <vt:lpstr>TERIMA KASIH ATAS PERHATIAN BAPAK/IBU</vt:lpstr>
      <vt:lpstr>KEMASAN mODUL</vt:lpstr>
      <vt:lpstr>Apakah Tinjauan Mata Kuliah itu?</vt:lpstr>
      <vt:lpstr>Menulis Tinjauan Matakuliah</vt:lpstr>
      <vt:lpstr>lanjutan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 Ismaniati</dc:creator>
  <cp:lastModifiedBy>Ch Ismaniati</cp:lastModifiedBy>
  <cp:revision>69</cp:revision>
  <cp:lastPrinted>2019-01-17T04:36:26Z</cp:lastPrinted>
  <dcterms:created xsi:type="dcterms:W3CDTF">2017-03-01T16:51:44Z</dcterms:created>
  <dcterms:modified xsi:type="dcterms:W3CDTF">2019-02-01T00:32:39Z</dcterms:modified>
</cp:coreProperties>
</file>